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84" r:id="rId5"/>
    <p:sldId id="283" r:id="rId6"/>
    <p:sldId id="272" r:id="rId7"/>
    <p:sldId id="260" r:id="rId8"/>
    <p:sldId id="273" r:id="rId9"/>
    <p:sldId id="274" r:id="rId10"/>
    <p:sldId id="262" r:id="rId11"/>
    <p:sldId id="279" r:id="rId12"/>
    <p:sldId id="280" r:id="rId13"/>
    <p:sldId id="281" r:id="rId14"/>
    <p:sldId id="282" r:id="rId15"/>
    <p:sldId id="264" r:id="rId16"/>
    <p:sldId id="277" r:id="rId17"/>
    <p:sldId id="278" r:id="rId18"/>
    <p:sldId id="267" r:id="rId19"/>
    <p:sldId id="268" r:id="rId20"/>
    <p:sldId id="285" r:id="rId21"/>
    <p:sldId id="270" r:id="rId22"/>
    <p:sldId id="286" r:id="rId23"/>
    <p:sldId id="288" r:id="rId24"/>
    <p:sldId id="289" r:id="rId25"/>
    <p:sldId id="291" r:id="rId26"/>
    <p:sldId id="290" r:id="rId27"/>
    <p:sldId id="293" r:id="rId28"/>
    <p:sldId id="294" r:id="rId29"/>
    <p:sldId id="295" r:id="rId30"/>
    <p:sldId id="296" r:id="rId31"/>
    <p:sldId id="297" r:id="rId32"/>
    <p:sldId id="299" r:id="rId33"/>
    <p:sldId id="298" r:id="rId34"/>
    <p:sldId id="292" r:id="rId35"/>
    <p:sldId id="300" r:id="rId36"/>
    <p:sldId id="266" r:id="rId37"/>
    <p:sldId id="301" r:id="rId38"/>
    <p:sldId id="27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0F1B"/>
    <a:srgbClr val="9BD5D5"/>
    <a:srgbClr val="FFFF00"/>
    <a:srgbClr val="FF594C"/>
    <a:srgbClr val="FFD2C9"/>
    <a:srgbClr val="FFA9A1"/>
    <a:srgbClr val="2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2579" autoAdjust="0"/>
  </p:normalViewPr>
  <p:slideViewPr>
    <p:cSldViewPr snapToGrid="0" snapToObjects="1">
      <p:cViewPr>
        <p:scale>
          <a:sx n="99" d="100"/>
          <a:sy n="99" d="100"/>
        </p:scale>
        <p:origin x="105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0734A-D851-DD4E-8970-95377F947C99}" type="datetimeFigureOut">
              <a:rPr lang="en-US" smtClean="0"/>
              <a:t>4/26/22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50B7C-10CF-B745-8CFA-E3C12E5E6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8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50B7C-10CF-B745-8CFA-E3C12E5E69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7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16842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174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6687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607008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984651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34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11993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89348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16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r>
              <a:rPr lang="en-US" altLang="en-US" b="1" dirty="0">
                <a:latin typeface="Arial" pitchFamily="34" charset="0"/>
                <a:ea typeface="Arial" pitchFamily="34" charset="0"/>
              </a:rPr>
              <a:t>Fig. 1. 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Flowchart of the analysis pipeline with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. (1) Network-diffusion is applied to the original dataset, composed of multiple layers L1, L2, …, Ln (e.g. different types of omics or multiple samples of same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omic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type); (2) identification of the top k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neighbours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for each gene in each layer; (3) calculation of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mND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score; (4) empirical P-value assessment; (5) classification of genes across layers
</a:t>
            </a:r>
          </a:p>
          <a:p>
            <a:pPr marL="0" lvl="0" indent="0"/>
            <a:r>
              <a:rPr lang="en-US" altLang="en-US" dirty="0">
                <a:latin typeface="Arial" pitchFamily="34" charset="0"/>
                <a:ea typeface="Arial" pitchFamily="34" charset="0"/>
              </a:rPr>
              <a:t>Unless provided in the caption above, the following copyright applies to the content of this slide: © The Author(s) 2019. Published by Oxford University </a:t>
            </a:r>
            <a:r>
              <a:rPr lang="en-US" altLang="en-US" dirty="0" err="1">
                <a:latin typeface="Arial" pitchFamily="34" charset="0"/>
                <a:ea typeface="Arial" pitchFamily="34" charset="0"/>
              </a:rPr>
              <a:t>Press.This</a:t>
            </a:r>
            <a:r>
              <a:rPr lang="en-US" altLang="en-US" dirty="0">
                <a:latin typeface="Arial" pitchFamily="34" charset="0"/>
                <a:ea typeface="Arial" pitchFamily="34" charset="0"/>
              </a:rPr>
              <a:t> is an Open Access article distributed under the terms of the Creative Commons Attribution License (http://creativecommons.org/licenses/by/4.0/), which permits unrestricted reuse, distribution, and reproduction in any medium, provided the original work is properly cited.</a:t>
            </a: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30064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445460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20934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030761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1688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miter lim="800000"/>
          </a:ln>
        </p:spPr>
      </p:sp>
      <p:sp>
        <p:nvSpPr>
          <p:cNvPr id="6147" name="Notes Placeholder 2"/>
          <p:cNvSpPr>
            <a:spLocks noGrp="1"/>
          </p:cNvSpPr>
          <p:nvPr>
            <p:ph type="body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1pPr>
            <a:lvl2pPr marL="4572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2pPr>
            <a:lvl3pPr marL="9144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3pPr>
            <a:lvl4pPr marL="13716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4pPr>
            <a:lvl5pPr marL="1828800" indent="0" algn="l" defTabSz="4572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  <a:ea typeface="ＭＳ Ｐゴシック" pitchFamily="34" charset="-128"/>
              </a:defRPr>
            </a:lvl5pPr>
          </a:lstStyle>
          <a:p>
            <a:pPr marL="0" lvl="0" indent="0"/>
            <a:endParaRPr lang="en-US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</a:defRPr>
            </a:lvl5pPr>
          </a:lstStyle>
          <a:p>
            <a:pPr marL="0" lvl="0" indent="0" algn="r" eaLnBrk="1" hangingPunct="1"/>
            <a:fld id="{6E024691-7B60-4888-A707-3044301D8AD3}" type="slidenum">
              <a:rPr lang="en-US" altLang="en-US" sz="1200"/>
              <a:t>27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92840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928D0-2815-4740-BEC4-02EC26881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281754-6087-5F45-8269-917089EC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C015D-96AF-E844-BC88-572DDF53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68004-8CB1-2044-91BF-D582B82A6CD8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61DD4-5D2B-354F-AB13-49BA0BD7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6A347-64CF-0846-AB35-5A82C9E70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2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7910B-50CF-D44F-A8A0-E65891C63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2F209-63D1-974F-BC2C-D6186B1B3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5DF87-C94D-A94B-95CC-97BCF42D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E65-CDD5-FE4B-B983-E40E59146E94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E92B0-126E-9A4D-8F92-FF4825A4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134D-AB14-D340-9B6E-8AC08744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9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D704B-4C3B-284E-A215-3F9ED9764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FB855-8C53-FC4E-A699-B4BE56571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6999F-51C8-3142-83CA-ED437EE74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EDC2-5C1E-3443-B8D7-CD47BA47EBD6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B70FE-D3B5-434D-9D52-D60B60FA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1A157-404B-AB4A-B904-D9C086D6C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4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0E6E8-4D1B-BA4F-A15E-76761916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3C70B-B041-9041-8354-64CE093BD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2D0EE-662D-5149-BF26-8A8B0E2E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F0237-F462-0844-90D0-F830A3B6D8E2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E0718-47FE-A644-A987-61FC679E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C091B-DE84-9A44-83FD-8580F399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4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489A8-D497-1E4A-A71A-77F323809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4E82A-326B-7C46-884C-2D87BA462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AA81-9EC8-FD41-B322-9A46635A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EFF4-ACBA-1848-A5F5-4C48DC74D197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59596-F86A-364F-B141-6FF45954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93F44-947B-6C44-854D-8C11391F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1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E374-3295-1F4F-9B65-EA887955F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18CB-0D09-2A43-B1FA-556E2E27B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E5C71D-7D19-FF4D-A828-594122C30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DC0A6-9F44-E24E-B934-EAE363E2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4FF9-C04E-5740-9B72-70F93B780D3B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4CF62-2AA2-8742-8C9A-0A8F143D6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5E413-E17D-6949-9BB7-56297F17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5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8DA0C-7FEE-164A-81A1-28968242F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C7853-B11D-1E4D-ADB5-0899A2057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C6B15-2995-DB47-B96C-895EEB87D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86ECB-2F02-3D4F-9E8C-F485497FA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745D01-4867-AF47-A51A-C50776CC9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A0498-427B-B049-8008-177698F59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48679-7E72-B74E-A3D0-3BE08D720F7E}" type="datetime1">
              <a:rPr lang="en-US" smtClean="0"/>
              <a:t>4/26/22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F516D-E24A-6847-AE6C-58463F32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481012-D0EA-6143-8D60-5034E7F9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6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AD74-A0F6-A44A-9FB3-651AC8FE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F77EE-957B-C04F-BD80-3C699B6A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D5C4-E91F-2047-A7B9-239855903A51}" type="datetime1">
              <a:rPr lang="en-US" smtClean="0"/>
              <a:t>4/26/22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C8897-8EB7-6E42-9D26-F6EC5185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591F5-62CB-F34E-94A5-ACB4F2DB1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0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BCED76-9CE1-8648-A778-DFF7C532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AC37-BC36-BD4B-91CC-3097855A5DA0}" type="datetime1">
              <a:rPr lang="en-US" smtClean="0"/>
              <a:t>4/26/22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0800A-50C0-284A-8A95-1A361A49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C28ED-D2FD-184D-A53D-7261D0573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9A85-D357-D542-AA66-06E2D583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6442-BFFD-354E-8F76-94BEA2A7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0DEFD-64DF-2F4F-BE05-41D656CDC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FF2DA-304A-1443-862F-5C38B3813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CEA3-F18D-8146-9AE8-EAF94DC4ED98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CE9C7-C600-5044-8CEF-38CCE7BC2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39FE0-42C1-BE42-9580-2DC4ED89F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3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3056A-BF28-BC40-8EBA-7D2A730E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BE6FAA-7D9F-B748-94E9-6FC677EB4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E59BB-876F-1B4E-9150-B1554A348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A1445-1F25-0145-951A-9922B4216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47F06-EAD0-CF4B-9C39-3B9E80AA31EF}" type="datetime1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30C6B-B0E3-DA46-B315-29598EAC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2B938-9F6C-6241-AD8D-6B4545F61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A8811-51D8-0D4D-A1F3-3CAD49CC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313D-3CF0-2148-8B9A-F2FA5A42A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363C1-3EA4-4F47-A7E3-B45C91138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8A59E-2674-B449-B681-2298FA17C04B}" type="datetime1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9E579-E54A-C543-9E0C-6A0CA37883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859E1-7F80-A644-B84D-BBB3831736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5C196-244E-464B-B12D-17C4BC3B8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6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bioinformatics/btz65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image" Target="../media/image1.jpeg"/><Relationship Id="rId7" Type="http://schemas.openxmlformats.org/officeDocument/2006/relationships/slide" Target="slide1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11" Type="http://schemas.openxmlformats.org/officeDocument/2006/relationships/slide" Target="slide36.xml"/><Relationship Id="rId5" Type="http://schemas.openxmlformats.org/officeDocument/2006/relationships/slide" Target="slide10.xml"/><Relationship Id="rId10" Type="http://schemas.openxmlformats.org/officeDocument/2006/relationships/slide" Target="slide22.xml"/><Relationship Id="rId4" Type="http://schemas.openxmlformats.org/officeDocument/2006/relationships/slide" Target="slide3.xml"/><Relationship Id="rId9" Type="http://schemas.openxmlformats.org/officeDocument/2006/relationships/slide" Target="slide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pathfindR/vignettes/intro_vignette.html#fn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cran.r-project.org/web/packages/pathfindR/vignettes/intro_vignette.html#fn4" TargetMode="External"/><Relationship Id="rId4" Type="http://schemas.openxmlformats.org/officeDocument/2006/relationships/hyperlink" Target="https://cran.r-project.org/web/packages/pathfindR/vignettes/intro_vignette.html#fn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>
            <a:extLst>
              <a:ext uri="{FF2B5EF4-FFF2-40B4-BE49-F238E27FC236}">
                <a16:creationId xmlns:a16="http://schemas.microsoft.com/office/drawing/2014/main" id="{B52C9720-93E8-0B45-9BFD-5D994B7EB648}"/>
              </a:ext>
            </a:extLst>
          </p:cNvPr>
          <p:cNvSpPr txBox="1">
            <a:spLocks/>
          </p:cNvSpPr>
          <p:nvPr/>
        </p:nvSpPr>
        <p:spPr>
          <a:xfrm>
            <a:off x="1510144" y="4401704"/>
            <a:ext cx="9144000" cy="2262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Ghadi El Hasbani</a:t>
            </a:r>
          </a:p>
          <a:p>
            <a:r>
              <a:rPr lang="en-US" sz="1400" b="1" dirty="0"/>
              <a:t>Frederick Abi Chahine</a:t>
            </a:r>
          </a:p>
          <a:p>
            <a:r>
              <a:rPr lang="en-US" sz="1400" b="1" dirty="0"/>
              <a:t>Bilal </a:t>
            </a:r>
            <a:r>
              <a:rPr lang="en-US" sz="1400" b="1" dirty="0" err="1"/>
              <a:t>Hamdanieh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Lebanese American University</a:t>
            </a:r>
          </a:p>
          <a:p>
            <a:r>
              <a:rPr lang="en-US" sz="1400" b="1" dirty="0"/>
              <a:t>CSC 613 – Eileen-Marie Hanna, PhD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87849"/>
            <a:ext cx="9144000" cy="2262332"/>
          </a:xfrm>
        </p:spPr>
        <p:txBody>
          <a:bodyPr>
            <a:norm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Ghadi El Hasbani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Frederick Abi Chahine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Bilal </a:t>
            </a:r>
            <a:r>
              <a:rPr lang="en-US" sz="1400" b="1" dirty="0" err="1">
                <a:solidFill>
                  <a:schemeClr val="bg1"/>
                </a:solidFill>
              </a:rPr>
              <a:t>Hamdanieh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Lebanese American University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CSC 613 – Eileen-Marie Hanna, PhD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675" y="1016001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694382" y="1061210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Multi-Omics Enrichment Analysis Protocol</a:t>
            </a:r>
          </a:p>
        </p:txBody>
      </p:sp>
    </p:spTree>
    <p:extLst>
      <p:ext uri="{BB962C8B-B14F-4D97-AF65-F5344CB8AC3E}">
        <p14:creationId xmlns:p14="http://schemas.microsoft.com/office/powerpoint/2010/main" val="375645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729" y="7635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2906859" y="8392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GeneSurrounder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10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14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4A597AE-55E0-1642-9ED1-C6153C6B9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94"/>
          <a:stretch/>
        </p:blipFill>
        <p:spPr>
          <a:xfrm>
            <a:off x="889685" y="27198"/>
            <a:ext cx="4868563" cy="6547675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AA82E34-606C-2246-92E1-B268A172D9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9"/>
          <a:stretch/>
        </p:blipFill>
        <p:spPr>
          <a:xfrm>
            <a:off x="6523397" y="27198"/>
            <a:ext cx="4395877" cy="65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17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12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0885B6-B55F-984A-A0A5-BC2F077A1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8667" y="2763041"/>
            <a:ext cx="5526540" cy="3960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40B304-D285-E448-90A1-FD1D21519F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" t="1128" b="55818"/>
          <a:stretch/>
        </p:blipFill>
        <p:spPr>
          <a:xfrm>
            <a:off x="234777" y="852615"/>
            <a:ext cx="11744871" cy="17478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7020F9D-A78E-B74D-9C35-692457C9839E}"/>
              </a:ext>
            </a:extLst>
          </p:cNvPr>
          <p:cNvSpPr/>
          <p:nvPr/>
        </p:nvSpPr>
        <p:spPr>
          <a:xfrm>
            <a:off x="135867" y="3738909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Automatic determination of R based on biologically-relevant process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time-complexity, single-omics</a:t>
            </a:r>
          </a:p>
        </p:txBody>
      </p:sp>
    </p:spTree>
    <p:extLst>
      <p:ext uri="{BB962C8B-B14F-4D97-AF65-F5344CB8AC3E}">
        <p14:creationId xmlns:p14="http://schemas.microsoft.com/office/powerpoint/2010/main" val="1027568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0737" y="814316"/>
            <a:ext cx="6500379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63867" y="890004"/>
            <a:ext cx="712383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DMFIND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6617A-D94E-1847-8A58-04F820013CFA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770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14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C7F3CED-479C-DE4B-9D67-A89515A2B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108" y="33167"/>
            <a:ext cx="7502106" cy="68248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91B42A-AA84-3F4D-9776-1F95B1DD60E1}"/>
              </a:ext>
            </a:extLst>
          </p:cNvPr>
          <p:cNvSpPr/>
          <p:nvPr/>
        </p:nvSpPr>
        <p:spPr>
          <a:xfrm>
            <a:off x="135867" y="373890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neighbors at R &gt;= 1, multi-omics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</a:t>
            </a:r>
          </a:p>
        </p:txBody>
      </p:sp>
    </p:spTree>
    <p:extLst>
      <p:ext uri="{BB962C8B-B14F-4D97-AF65-F5344CB8AC3E}">
        <p14:creationId xmlns:p14="http://schemas.microsoft.com/office/powerpoint/2010/main" val="3213884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mND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61609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91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idx="10"/>
          </p:nvPr>
        </p:nvSpPr>
        <p:spPr>
          <a:xfrm>
            <a:off x="1524000" y="5994400"/>
            <a:ext cx="7677150" cy="8636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vert="horz" lIns="180000" tIns="0" rIns="180000" bIns="0" rtlCol="0" anchor="ctr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11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1000" i="1">
                <a:solidFill>
                  <a:srgbClr val="333333"/>
                </a:solidFill>
              </a:rPr>
              <a:t>Bioinformatics</a:t>
            </a:r>
            <a:r>
              <a:rPr lang="en-US" altLang="en-US" sz="1000">
                <a:solidFill>
                  <a:srgbClr val="333333"/>
                </a:solidFill>
              </a:rPr>
              <a:t>, Volume 36, Issue 3, 1 February 2020, Pages 865–871, </a:t>
            </a:r>
            <a:r>
              <a:rPr lang="en-US" altLang="en-US" sz="1000">
                <a:solidFill>
                  <a:srgbClr val="333333"/>
                </a:solidFill>
                <a:hlinkClick r:id="rId3"/>
              </a:rPr>
              <a:t>https://doi.org/10.1093/bioinformatics/btz652</a:t>
            </a:r>
            <a:endParaRPr lang="en-US" altLang="en-US" sz="1000">
              <a:solidFill>
                <a:srgbClr val="333333"/>
              </a:solidFill>
            </a:endParaRPr>
          </a:p>
          <a:p>
            <a:pPr marL="0" indent="0"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800">
                <a:solidFill>
                  <a:srgbClr val="2A2A2A"/>
                </a:solidFill>
              </a:rPr>
              <a:t>The content of this slide may be subject to copyright: please see the slide notes for details.</a:t>
            </a:r>
            <a:endParaRPr lang="en-US" altLang="en-US" sz="800">
              <a:solidFill>
                <a:srgbClr val="333333"/>
              </a:solidFill>
            </a:endParaRPr>
          </a:p>
        </p:txBody>
      </p:sp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1981200" y="425451"/>
            <a:ext cx="6108700" cy="61277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600" b="1" i="0" u="none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16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lang="en-US" altLang="en-US" sz="4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itchFamily="34" charset="-128"/>
              </a:defRPr>
            </a:lvl9pPr>
          </a:lstStyle>
          <a:p>
            <a:pPr lvl="0"/>
            <a:r>
              <a:rPr lang="en-US" altLang="en-US"/>
              <a:t>Fig. 1. </a:t>
            </a:r>
            <a:r>
              <a:rPr lang="en-US" altLang="en-US" b="0"/>
              <a:t>Flowchart of the analysis pipeline with mND. (1) Network-diffusion is applied to the original dataset, ...</a:t>
            </a:r>
          </a:p>
        </p:txBody>
      </p:sp>
      <p:pic>
        <p:nvPicPr>
          <p:cNvPr id="5124" name="Picture 4" descr="Oxford University Pres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162" y="6294439"/>
            <a:ext cx="1058862" cy="244475"/>
          </a:xfrm>
          <a:prstGeom prst="rect">
            <a:avLst/>
          </a:prstGeom>
          <a:noFill/>
          <a:ln>
            <a:noFill/>
            <a:miter lim="800000"/>
          </a:ln>
        </p:spPr>
      </p:pic>
      <p:pic>
        <p:nvPicPr>
          <p:cNvPr id="5125" name="New picture"/>
          <p:cNvPicPr/>
          <p:nvPr/>
        </p:nvPicPr>
        <p:blipFill>
          <a:blip r:embed="rId5"/>
          <a:stretch>
            <a:fillRect/>
          </a:stretch>
        </p:blipFill>
        <p:spPr>
          <a:xfrm>
            <a:off x="3124200" y="1371600"/>
            <a:ext cx="5943600" cy="384948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16</a:t>
            </a:r>
            <a:endParaRPr lang="en-US" dirty="0">
              <a:solidFill>
                <a:srgbClr val="350F1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94455B-B612-443D-AAEE-23336B71F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478" y="398820"/>
            <a:ext cx="5426764" cy="241491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660E19-C4A5-4730-ABE6-6C33ACBE7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54" y="3679526"/>
            <a:ext cx="5096790" cy="29051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4131BE-89CB-4D3D-8517-8EB7C0825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674" y="3594417"/>
            <a:ext cx="5426764" cy="1872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46521-3E3E-4C0D-B736-093C0A0B2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59" y="368757"/>
            <a:ext cx="5112595" cy="26457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231D84B-1598-5441-BCA2-CE81E314954B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AF65A-F301-5E47-9C13-931EE250B02E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47B032-2E18-CE42-82DA-4896E10F20B5}"/>
              </a:ext>
            </a:extLst>
          </p:cNvPr>
          <p:cNvSpPr/>
          <p:nvPr/>
        </p:nvSpPr>
        <p:spPr>
          <a:xfrm>
            <a:off x="6317674" y="5132111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Multi-omics, informativeness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 and neighbors R &gt;= 1</a:t>
            </a:r>
          </a:p>
        </p:txBody>
      </p:sp>
    </p:spTree>
    <p:extLst>
      <p:ext uri="{BB962C8B-B14F-4D97-AF65-F5344CB8AC3E}">
        <p14:creationId xmlns:p14="http://schemas.microsoft.com/office/powerpoint/2010/main" val="2544146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18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7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20" y="1934936"/>
            <a:ext cx="10437002" cy="4419744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None of the previous methods combine: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1- Informativeness and robustness of modules of R = 1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2- multi-omics analysis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3- Decay of gene expression effect to consider neighbors at R &gt;= 1</a:t>
            </a:r>
          </a:p>
          <a:p>
            <a:pPr algn="l"/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We propose a protocol that combines all three advantages using GS and </a:t>
            </a:r>
            <a:r>
              <a:rPr lang="en-US" sz="28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sz="2800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451618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Why?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75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266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81471" y="-1493259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796324"/>
            <a:ext cx="10912187" cy="441974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Background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 3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LEAN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5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PathFindR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………………. 7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 10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DMFIND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…………………. 13  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……………………… 15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Protocol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………………… 18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Analysis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….……………... 22</a:t>
            </a: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…………….. 36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-598341" y="-1417571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Table of 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643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1695157"/>
            <a:ext cx="10912187" cy="5162844"/>
          </a:xfrm>
        </p:spPr>
        <p:txBody>
          <a:bodyPr>
            <a:normAutofit lnSpcReduction="10000"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Breast Cancer (BC) data from the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package, originally from TCGA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11796 genes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1: Somatic Mutation Frequency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Layer 2: DE score</a:t>
            </a:r>
          </a:p>
          <a:p>
            <a:pPr marL="914400" lvl="1" indent="-457200" algn="l">
              <a:buFontTx/>
              <a:buChar char="-"/>
            </a:pPr>
            <a:r>
              <a:rPr lang="en-US" sz="24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hg38 reference genome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STRING interactome also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GeneSurrounder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functions were downloaded from GitHub and a parallelized implementation was developed for time-complexity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List of BC-related genes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eDGAR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DrugBank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, and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MalaCards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from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AutoSeed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R package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KEGG pathways from KEGGREST R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809590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Data &amp; Packages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75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</p:spPr>
            <p:txBody>
              <a:bodyPr>
                <a:normAutofit fontScale="92500" lnSpcReduction="20000"/>
              </a:bodyPr>
              <a:lstStyle/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1-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alone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2-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GeneSurrounder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and adjust DE scores for Layer 2: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𝒂𝒅𝒋𝒖𝒔𝒕𝒆𝒅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=−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𝒍𝒐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𝒈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𝟏𝟎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smtClean="0">
                                  <a:solidFill>
                                    <a:srgbClr val="350F1B"/>
                                  </a:solidFill>
                                  <a:latin typeface="Cambria Math" panose="02040503050406030204" pitchFamily="18" charset="0"/>
                                  <a:cs typeface="Angsana New" panose="02020603050405020304" pitchFamily="18" charset="-34"/>
                                </a:rPr>
                                <m:t>𝒅𝒆𝒄𝒂𝒚</m:t>
                              </m:r>
                            </m:sub>
                          </m:sSub>
                        </m:e>
                      </m:d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∗</m:t>
                      </m:r>
                      <m:r>
                        <a:rPr lang="en-US" sz="2800" b="1" i="1" smtClean="0">
                          <a:solidFill>
                            <a:srgbClr val="350F1B"/>
                          </a:solidFill>
                          <a:latin typeface="Cambria Math" panose="02040503050406030204" pitchFamily="18" charset="0"/>
                          <a:cs typeface="Angsana New" panose="02020603050405020304" pitchFamily="18" charset="-34"/>
                        </a:rPr>
                        <m:t>𝑺𝒄𝒐𝒓𝒆</m:t>
                      </m:r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𝒔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350F1B"/>
                              </a:solidFill>
                              <a:latin typeface="Cambria Math" panose="02040503050406030204" pitchFamily="18" charset="0"/>
                              <a:cs typeface="Angsana New" panose="02020603050405020304" pitchFamily="18" charset="-34"/>
                            </a:rPr>
                            <m:t>𝒐𝒓𝒊𝒈𝒊𝒏𝒂𝒍</m:t>
                          </m:r>
                        </m:sub>
                      </m:sSub>
                    </m:oMath>
                  </m:oMathPara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3- Run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on adjusted DE scores: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3</a:t>
                </a:r>
              </a:p>
              <a:p>
                <a:pPr marL="914400" lvl="1" indent="-457200" algn="l">
                  <a:buFontTx/>
                  <a:buChar char="-"/>
                </a:pPr>
                <a:r>
                  <a:rPr lang="en-US" sz="24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K = 2</a:t>
                </a:r>
              </a:p>
              <a:p>
                <a:pPr algn="l"/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4- Compare and Analyze</a:t>
                </a:r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847725" y="2119602"/>
                <a:ext cx="10912187" cy="4419744"/>
              </a:xfrm>
              <a:blipFill>
                <a:blip r:embed="rId3"/>
                <a:stretch>
                  <a:fillRect l="-930" t="-40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499023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Protocol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029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1429" y="803582"/>
            <a:ext cx="3446760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634559" y="879270"/>
            <a:ext cx="344676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22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D7CEE-CDB2-C543-89E7-A3E93D34DF9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096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0248287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Classification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18DF74F1-5F3A-AB44-BD02-AF8F6B4DC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2697" y="1543780"/>
            <a:ext cx="8134350" cy="47225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397E108-7521-4242-B343-5A1E4329C648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7.7% additionally significant with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mNDp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=&lt; 0.05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8.5 % of significant genes not detected by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69 new (distinct)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 discarded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245 common modules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201 less selected genes</a:t>
            </a:r>
          </a:p>
        </p:txBody>
      </p:sp>
    </p:spTree>
    <p:extLst>
      <p:ext uri="{BB962C8B-B14F-4D97-AF65-F5344CB8AC3E}">
        <p14:creationId xmlns:p14="http://schemas.microsoft.com/office/powerpoint/2010/main" val="67242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F88DCCAF-CEAE-0342-B1D1-689FCCB36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79803"/>
            <a:ext cx="9214853" cy="2671762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5E322BCD-D58C-E747-9B3A-816483064D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1"/>
          <a:stretch/>
        </p:blipFill>
        <p:spPr>
          <a:xfrm>
            <a:off x="7250219" y="1706435"/>
            <a:ext cx="4813622" cy="421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29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4D18D5-766D-F441-8432-7AC23D06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3" y="1908905"/>
            <a:ext cx="5398495" cy="3877792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744F3534-6587-F84C-A1C9-CAB10BB40C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312" y="1908905"/>
            <a:ext cx="5398495" cy="390925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M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M in green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F4AE38-F3C7-C34B-93A2-F98BDD390E70}"/>
              </a:ext>
            </a:extLst>
          </p:cNvPr>
          <p:cNvSpPr/>
          <p:nvPr/>
        </p:nvSpPr>
        <p:spPr>
          <a:xfrm>
            <a:off x="742949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0.55, p-value = 0.002,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[0.41, 0.80]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6EF20C-7819-F045-9368-B47EA6FD7A79}"/>
              </a:ext>
            </a:extLst>
          </p:cNvPr>
          <p:cNvSpPr/>
          <p:nvPr/>
        </p:nvSpPr>
        <p:spPr>
          <a:xfrm>
            <a:off x="742949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1.38, p-value = 5.896e-09,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[29.82, 55.46]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04311F-8B45-5E45-97F7-49A88BF856CE}"/>
              </a:ext>
            </a:extLst>
          </p:cNvPr>
          <p:cNvSpPr/>
          <p:nvPr/>
        </p:nvSpPr>
        <p:spPr>
          <a:xfrm>
            <a:off x="6708384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0.61, p-value = 0.083,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[0.39, 1.07]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91263C-843F-134B-8F95-D8399D4EDEC4}"/>
              </a:ext>
            </a:extLst>
          </p:cNvPr>
          <p:cNvSpPr/>
          <p:nvPr/>
        </p:nvSpPr>
        <p:spPr>
          <a:xfrm>
            <a:off x="6708384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1.43, p-value = 5.055e-06,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[33.95, 74.00]</a:t>
            </a:r>
          </a:p>
        </p:txBody>
      </p:sp>
    </p:spTree>
    <p:extLst>
      <p:ext uri="{BB962C8B-B14F-4D97-AF65-F5344CB8AC3E}">
        <p14:creationId xmlns:p14="http://schemas.microsoft.com/office/powerpoint/2010/main" val="970421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Chart, histogram&#10;&#10;Description automatically generated">
            <a:extLst>
              <a:ext uri="{FF2B5EF4-FFF2-40B4-BE49-F238E27FC236}">
                <a16:creationId xmlns:a16="http://schemas.microsoft.com/office/drawing/2014/main" id="{955CC55F-7B06-AB4D-8B60-9CA1358FF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7" y="1905996"/>
            <a:ext cx="5294314" cy="3863418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A2A37518-7AEF-A046-A829-3AD04BC8E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08" y="1860770"/>
            <a:ext cx="5398495" cy="39431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Cumulative Decay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839D87-F64D-2943-A165-F8BE85B6F68B}"/>
              </a:ext>
            </a:extLst>
          </p:cNvPr>
          <p:cNvSpPr/>
          <p:nvPr/>
        </p:nvSpPr>
        <p:spPr>
          <a:xfrm>
            <a:off x="1928812" y="1672453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Distinct I&amp;L in green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1CE6F-2FF1-0646-8231-40EAAE994842}"/>
              </a:ext>
            </a:extLst>
          </p:cNvPr>
          <p:cNvSpPr/>
          <p:nvPr/>
        </p:nvSpPr>
        <p:spPr>
          <a:xfrm>
            <a:off x="7510465" y="1693835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Discarded I&amp;L in green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ED2FF8-E76B-BD45-977B-BB8D88717EAE}"/>
              </a:ext>
            </a:extLst>
          </p:cNvPr>
          <p:cNvSpPr/>
          <p:nvPr/>
        </p:nvSpPr>
        <p:spPr>
          <a:xfrm>
            <a:off x="742949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0.75, p-value = 0.0005,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[0.64, 0.88]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ABFDAF-D34C-C041-846C-5A4C351476AF}"/>
              </a:ext>
            </a:extLst>
          </p:cNvPr>
          <p:cNvSpPr/>
          <p:nvPr/>
        </p:nvSpPr>
        <p:spPr>
          <a:xfrm>
            <a:off x="742949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1.085, p-value = 5.429e-13,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[308.39, 527.51]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F7C4F8-7710-0B46-9CF0-97F29A52A608}"/>
              </a:ext>
            </a:extLst>
          </p:cNvPr>
          <p:cNvSpPr/>
          <p:nvPr/>
        </p:nvSpPr>
        <p:spPr>
          <a:xfrm>
            <a:off x="6708384" y="5681748"/>
            <a:ext cx="389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F-test ratio: 1.13, p-value = 0.053,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[0.99, 1.31]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3AB858-DAD3-3942-A404-AC2CE6AB2490}"/>
              </a:ext>
            </a:extLst>
          </p:cNvPr>
          <p:cNvSpPr/>
          <p:nvPr/>
        </p:nvSpPr>
        <p:spPr>
          <a:xfrm>
            <a:off x="6708384" y="6216180"/>
            <a:ext cx="4271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t-test ratio: 1.086, p-value = 3.032e-12,</a:t>
            </a: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	 [304.99, 535.35]</a:t>
            </a:r>
          </a:p>
        </p:txBody>
      </p:sp>
    </p:spTree>
    <p:extLst>
      <p:ext uri="{BB962C8B-B14F-4D97-AF65-F5344CB8AC3E}">
        <p14:creationId xmlns:p14="http://schemas.microsoft.com/office/powerpoint/2010/main" val="349278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Coverage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ED0B50-9FF9-FC4E-B601-91D933EE273B}"/>
              </a:ext>
            </a:extLst>
          </p:cNvPr>
          <p:cNvSpPr/>
          <p:nvPr/>
        </p:nvSpPr>
        <p:spPr>
          <a:xfrm>
            <a:off x="0" y="3225578"/>
            <a:ext cx="3352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516 matched from old M (21.75% of selected)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478 matched from new M (20.78% of selected)</a:t>
            </a: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(only intersection between BC gene list and full gene list considered)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BD0CC1C0-364D-4141-BAC9-6F69D607D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749" y="1448578"/>
            <a:ext cx="7455801" cy="540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65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901FD5C-9662-AC4F-B841-EE89BE596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0" y="4814"/>
            <a:ext cx="3962400" cy="346710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4599A5B4-22ED-8E40-9D80-6AD44C917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0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4862B490-7448-5A4E-A156-4FBA421B3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3402128"/>
            <a:ext cx="3962400" cy="3467100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D0A3E571-3987-DA4C-95F6-1FFFEAA67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1400" y="340212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7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29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50D64DC5-9966-2146-ABEC-D6997497A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6161" y="3405648"/>
            <a:ext cx="3962400" cy="3467100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8A7F489-B553-CD47-8E0F-CAD0FE5DE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801" y="-14748"/>
            <a:ext cx="3962400" cy="3467100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652E661E-6C95-C840-B2D0-7240982FB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5801" y="0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15DAA0B2-20B0-DB4D-AFD5-7C9926F77D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4981" y="3405648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4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3625" y="865365"/>
            <a:ext cx="5408117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3476755" y="941053"/>
            <a:ext cx="5238490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27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30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42A8CB0-6410-994A-8DF3-66C2376A5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3390900"/>
            <a:ext cx="3962400" cy="3467100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01601C33-A79B-F348-BDC2-3E7CFEE85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602" y="-21688"/>
            <a:ext cx="3962400" cy="3467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8908AD04-7E99-604F-819A-C86805099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-21688"/>
            <a:ext cx="3962400" cy="3467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4BD59A-A877-614F-9D23-8D70232CA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1814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186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31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 rot="16200000">
            <a:off x="-5239657" y="-1044214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Enrichment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6331089-A652-3D48-A154-5DD28100A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-8120"/>
            <a:ext cx="3962400" cy="3467100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7172EDC1-3F65-F84A-9177-C4483459C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-12879"/>
            <a:ext cx="3962400" cy="3467100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9054A6F9-51EA-F84C-926F-47C1473B4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3403779"/>
            <a:ext cx="3962400" cy="3467100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16545C2-4F0E-3B48-A05B-5FE1563DD6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207" y="3400377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86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</p:spPr>
            <p:txBody>
              <a:bodyPr>
                <a:normAutofit/>
              </a:bodyPr>
              <a:lstStyle/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Assessed using Network resampling procedure first described by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Bersanelli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 (2016) and used for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analysis (Di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Nanni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et al., 2020)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Checks for significantly connected, functionally enriched nodes at different cutoffs of </a:t>
                </a:r>
                <a:r>
                  <a:rPr lang="en-US" sz="2800" b="1" dirty="0" err="1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mND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score:</a:t>
                </a:r>
              </a:p>
              <a:p>
                <a:pPr algn="l"/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			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</m:t>
                    </m:r>
                    <m:sSup>
                      <m:sSupPr>
                        <m:ctrlP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𝒔</m:t>
                        </m:r>
                      </m:e>
                      <m:sup>
                        <m:r>
                          <a:rPr lang="en-US" sz="2800" b="1" i="1" smtClean="0">
                            <a:solidFill>
                              <a:srgbClr val="350F1B"/>
                            </a:solidFill>
                            <a:latin typeface="Cambria Math" panose="02040503050406030204" pitchFamily="18" charset="0"/>
                            <a:cs typeface="Angsana New" panose="02020603050405020304" pitchFamily="18" charset="-34"/>
                          </a:rPr>
                          <m:t>𝑻</m:t>
                        </m:r>
                      </m:sup>
                    </m:sSup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𝑨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  .  </m:t>
                    </m:r>
                    <m:r>
                      <a:rPr lang="en-US" sz="2800" b="1" i="1" smtClean="0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𝑺𝒄𝒐𝒓𝒆𝒔</m:t>
                    </m:r>
                  </m:oMath>
                </a14:m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To test significance, resample set V </a:t>
                </a:r>
                <a:r>
                  <a:rPr lang="en-US" sz="2800" b="1" i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n</a:t>
                </a: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 times and test:</a:t>
                </a:r>
              </a:p>
              <a:p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p</a:t>
                </a:r>
                <a:r>
                  <a:rPr lang="en-US" sz="2800" b="1" i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=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𝒄𝒐𝒖𝒏𝒕</m:t>
                    </m:r>
                    <m:r>
                      <a:rPr lang="en-US" sz="2800" b="1" i="1">
                        <a:solidFill>
                          <a:srgbClr val="350F1B"/>
                        </a:solidFill>
                        <a:latin typeface="Cambria Math" panose="02040503050406030204" pitchFamily="18" charset="0"/>
                        <a:cs typeface="Angsana New" panose="02020603050405020304" pitchFamily="18" charset="-34"/>
                      </a:rPr>
                      <m:t>(</m:t>
                    </m:r>
                  </m:oMath>
                </a14:m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i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null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 ≽ </a:t>
                </a:r>
                <a:r>
                  <a:rPr lang="en-US" sz="2800" b="1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Ω</a:t>
                </a:r>
                <a:r>
                  <a:rPr lang="en-US" sz="2800" b="1" i="1" baseline="-25000" dirty="0" err="1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observed</a:t>
                </a:r>
                <a:r>
                  <a:rPr lang="en-US" sz="2800" b="1" dirty="0">
                    <a:solidFill>
                      <a:srgbClr val="350F1B"/>
                    </a:solidFill>
                    <a:cs typeface="Angsana New" panose="02020603050405020304" pitchFamily="18" charset="-34"/>
                  </a:rPr>
                  <a:t>)/n</a:t>
                </a:r>
              </a:p>
              <a:p>
                <a:pPr marL="457200" indent="-457200" algn="l">
                  <a:buFontTx/>
                  <a:buChar char="-"/>
                </a:pPr>
                <a:r>
                  <a:rPr lang="en-US" sz="2800" b="1" dirty="0">
                    <a:solidFill>
                      <a:srgbClr val="350F1B"/>
                    </a:solidFill>
                    <a:latin typeface="Britannic Bold" panose="020B0903060703020204" pitchFamily="34" charset="77"/>
                    <a:cs typeface="Angsana New" panose="02020603050405020304" pitchFamily="18" charset="-34"/>
                  </a:rPr>
                  <a:t>For time constraints, only first 1000 genes tested (n = 300)</a:t>
                </a:r>
              </a:p>
              <a:p>
                <a:pPr marL="457200" indent="-457200" algn="l">
                  <a:buFontTx/>
                  <a:buChar char="-"/>
                </a:pPr>
                <a:endParaRPr lang="en-US" sz="2800" b="1" dirty="0">
                  <a:solidFill>
                    <a:srgbClr val="350F1B"/>
                  </a:solidFill>
                  <a:latin typeface="Britannic Bold" panose="020B0903060703020204" pitchFamily="34" charset="77"/>
                  <a:cs typeface="Angsana New" panose="02020603050405020304" pitchFamily="18" charset="-34"/>
                </a:endParaRPr>
              </a:p>
            </p:txBody>
          </p:sp>
        </mc:Choice>
        <mc:Fallback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EE1C4CE-7E83-0B47-834D-55C6644AE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05919" y="1695156"/>
                <a:ext cx="10912187" cy="5162844"/>
              </a:xfrm>
              <a:blipFill>
                <a:blip r:embed="rId3"/>
                <a:stretch>
                  <a:fillRect l="-930" t="-1966" r="-15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32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6847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E2FF1D97-0A1C-D141-9F01-B06D8A507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78" y="1419820"/>
            <a:ext cx="6215063" cy="54381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33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Connectivity</a:t>
            </a:r>
          </a:p>
        </p:txBody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D8AB2355-2A5D-7E42-B7B3-FC26A7D53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0985" y="-15558"/>
            <a:ext cx="3962400" cy="3467100"/>
          </a:xfrm>
          <a:prstGeom prst="rect">
            <a:avLst/>
          </a:prstGeom>
        </p:spPr>
      </p:pic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49CB1DEE-83F5-6948-B3BB-C76A8382FE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6447841" y="339090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784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455D9FB1-A86A-584C-92C2-43AFE225FE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"/>
          <a:stretch/>
        </p:blipFill>
        <p:spPr>
          <a:xfrm>
            <a:off x="0" y="1589115"/>
            <a:ext cx="5990447" cy="5290207"/>
          </a:xfrm>
          <a:prstGeom prst="rect">
            <a:avLst/>
          </a:prstGeom>
        </p:spPr>
      </p:pic>
      <p:pic>
        <p:nvPicPr>
          <p:cNvPr id="15" name="Picture 1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BD1DF4E9-64F0-F846-8D6B-7A6A964238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54"/>
          <a:stretch/>
        </p:blipFill>
        <p:spPr>
          <a:xfrm>
            <a:off x="6039120" y="1582715"/>
            <a:ext cx="6073394" cy="51412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BB4EBC-5BCC-AE4C-B37E-CDA7268AB16D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728FB-9293-3D4C-8931-6ADF39086877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306D9E-C004-A54A-B683-BE68312948E7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1105931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Optimizing 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AFE6FB-8DE4-834B-91F9-19FAA5637486}"/>
              </a:ext>
            </a:extLst>
          </p:cNvPr>
          <p:cNvSpPr/>
          <p:nvPr/>
        </p:nvSpPr>
        <p:spPr>
          <a:xfrm>
            <a:off x="1887249" y="1916266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alone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AD6DE2-E592-B043-A5F0-056A209DB743}"/>
              </a:ext>
            </a:extLst>
          </p:cNvPr>
          <p:cNvSpPr/>
          <p:nvPr/>
        </p:nvSpPr>
        <p:spPr>
          <a:xfrm>
            <a:off x="8477644" y="1871147"/>
            <a:ext cx="335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Adjusted </a:t>
            </a:r>
            <a:r>
              <a:rPr lang="en-US" b="1" dirty="0" err="1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endParaRPr lang="en-US" b="1" dirty="0">
              <a:solidFill>
                <a:srgbClr val="00B050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2469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19" y="1572368"/>
            <a:ext cx="10628295" cy="5162844"/>
          </a:xfrm>
        </p:spPr>
        <p:txBody>
          <a:bodyPr>
            <a:normAutofit/>
          </a:bodyPr>
          <a:lstStyle/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Results seem encouraging so far, especially adjusted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mND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protocol with k = 2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There seems to be no need to extend neighbor search beyond R = 1 with GS adjustment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35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8" y="-1556607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Conclusion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098D40-92BE-8E4B-8D12-5ABE8AD394C7}"/>
              </a:ext>
            </a:extLst>
          </p:cNvPr>
          <p:cNvSpPr txBox="1">
            <a:spLocks/>
          </p:cNvSpPr>
          <p:nvPr/>
        </p:nvSpPr>
        <p:spPr>
          <a:xfrm>
            <a:off x="620859" y="1289311"/>
            <a:ext cx="614329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Future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3C24188-2C0B-894A-A9F0-2FE0747212C0}"/>
              </a:ext>
            </a:extLst>
          </p:cNvPr>
          <p:cNvSpPr txBox="1">
            <a:spLocks/>
          </p:cNvSpPr>
          <p:nvPr/>
        </p:nvSpPr>
        <p:spPr>
          <a:xfrm>
            <a:off x="781852" y="4352266"/>
            <a:ext cx="10815195" cy="5162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Repeat with </a:t>
            </a:r>
            <a:r>
              <a:rPr lang="en-US" sz="2800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p</a:t>
            </a:r>
            <a:r>
              <a:rPr lang="en-US" sz="2800" b="1" i="1" baseline="-25000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fisher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 using data/sample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Optimize GS for runtime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Make use of Cumulative Decay Score to label newly found genes</a:t>
            </a: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Further investigate the effect of k and </a:t>
            </a:r>
            <a:r>
              <a:rPr lang="en-US" sz="2800" b="1" dirty="0" err="1">
                <a:solidFill>
                  <a:srgbClr val="350F1B"/>
                </a:solidFill>
                <a:cs typeface="Angsana New" panose="02020603050405020304" pitchFamily="18" charset="-34"/>
              </a:rPr>
              <a:t>Ω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marL="457200" indent="-457200" algn="l">
              <a:buFontTx/>
              <a:buChar char="-"/>
            </a:pP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Comparing to other methods such as DMFIND</a:t>
            </a:r>
          </a:p>
          <a:p>
            <a:pPr marL="457200" indent="-457200" algn="l">
              <a:buFontTx/>
              <a:buChar char="-"/>
            </a:pP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292532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10" y="1431606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Babbi</a:t>
            </a:r>
            <a:r>
              <a:rPr lang="en-US" sz="1800" dirty="0">
                <a:latin typeface="Britannic Bold" panose="020B0903060703020204" pitchFamily="34" charset="77"/>
              </a:rPr>
              <a:t>, G., </a:t>
            </a:r>
            <a:r>
              <a:rPr lang="en-US" sz="1800" dirty="0" err="1">
                <a:latin typeface="Britannic Bold" panose="020B0903060703020204" pitchFamily="34" charset="77"/>
              </a:rPr>
              <a:t>Martelli</a:t>
            </a:r>
            <a:r>
              <a:rPr lang="en-US" sz="1800" dirty="0">
                <a:latin typeface="Britannic Bold" panose="020B0903060703020204" pitchFamily="34" charset="77"/>
              </a:rPr>
              <a:t>, P. L., </a:t>
            </a:r>
            <a:r>
              <a:rPr lang="en-US" sz="1800" dirty="0" err="1">
                <a:latin typeface="Britannic Bold" panose="020B0903060703020204" pitchFamily="34" charset="77"/>
              </a:rPr>
              <a:t>Profiti</a:t>
            </a:r>
            <a:r>
              <a:rPr lang="en-US" sz="1800" dirty="0">
                <a:latin typeface="Britannic Bold" panose="020B0903060703020204" pitchFamily="34" charset="77"/>
              </a:rPr>
              <a:t>, G., Bovo, S., </a:t>
            </a:r>
            <a:r>
              <a:rPr lang="en-US" sz="1800" dirty="0" err="1">
                <a:latin typeface="Britannic Bold" panose="020B0903060703020204" pitchFamily="34" charset="77"/>
              </a:rPr>
              <a:t>Savojardo</a:t>
            </a:r>
            <a:r>
              <a:rPr lang="en-US" sz="1800" dirty="0">
                <a:latin typeface="Britannic Bold" panose="020B0903060703020204" pitchFamily="34" charset="77"/>
              </a:rPr>
              <a:t>, C., &amp; </a:t>
            </a:r>
            <a:r>
              <a:rPr lang="en-US" sz="1800" dirty="0" err="1">
                <a:latin typeface="Britannic Bold" panose="020B0903060703020204" pitchFamily="34" charset="77"/>
              </a:rPr>
              <a:t>Casadio</a:t>
            </a:r>
            <a:r>
              <a:rPr lang="en-US" sz="1800" dirty="0">
                <a:latin typeface="Britannic Bold" panose="020B0903060703020204" pitchFamily="34" charset="77"/>
              </a:rPr>
              <a:t>, R. (2017). </a:t>
            </a:r>
            <a:r>
              <a:rPr lang="en-US" sz="1800" dirty="0" err="1">
                <a:latin typeface="Britannic Bold" panose="020B0903060703020204" pitchFamily="34" charset="77"/>
              </a:rPr>
              <a:t>eDGAR</a:t>
            </a:r>
            <a:r>
              <a:rPr lang="en-US" sz="1800" dirty="0">
                <a:latin typeface="Britannic Bold" panose="020B0903060703020204" pitchFamily="34" charset="77"/>
              </a:rPr>
              <a:t>: a database of 	Disease-Gene Associations with annotated Relationships among genes. </a:t>
            </a:r>
            <a:r>
              <a:rPr lang="en-US" sz="1800" i="1" dirty="0">
                <a:latin typeface="Britannic Bold" panose="020B0903060703020204" pitchFamily="34" charset="77"/>
              </a:rPr>
              <a:t>BMC genomics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18</a:t>
            </a:r>
            <a:r>
              <a:rPr lang="en-US" sz="1800" dirty="0">
                <a:latin typeface="Britannic Bold" panose="020B0903060703020204" pitchFamily="34" charset="77"/>
              </a:rPr>
              <a:t>(5), 25-	34.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E., </a:t>
            </a:r>
            <a:r>
              <a:rPr lang="en-US" sz="1800" dirty="0" err="1">
                <a:latin typeface="Britannic Bold" panose="020B0903060703020204" pitchFamily="34" charset="77"/>
              </a:rPr>
              <a:t>Remondini</a:t>
            </a:r>
            <a:r>
              <a:rPr lang="en-US" sz="1800" dirty="0">
                <a:latin typeface="Britannic Bold" panose="020B0903060703020204" pitchFamily="34" charset="77"/>
              </a:rPr>
              <a:t>, D., Castellani, G., &amp;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 (2016). Network diffusion-based 	analysis of high-throughput data for the detection of differentially enriched modules. </a:t>
            </a:r>
            <a:r>
              <a:rPr lang="en-US" sz="1800" i="1" dirty="0">
                <a:latin typeface="Britannic Bold" panose="020B0903060703020204" pitchFamily="34" charset="77"/>
              </a:rPr>
              <a:t>Scientific 	reports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6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Braun R, Shah S. Network methods for pathway analysis of gene expression data. 2014. 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 [q-</a:t>
            </a:r>
            <a:r>
              <a:rPr lang="en-US" sz="1800" dirty="0" err="1">
                <a:latin typeface="Britannic Bold" panose="020B0903060703020204" pitchFamily="34" charset="77"/>
              </a:rPr>
              <a:t>bio.QM</a:t>
            </a:r>
            <a:r>
              <a:rPr lang="en-US" sz="1800" dirty="0">
                <a:latin typeface="Britannic Bold" panose="020B0903060703020204" pitchFamily="34" charset="77"/>
              </a:rPr>
              <a:t>]. 	</a:t>
            </a:r>
            <a:r>
              <a:rPr lang="en-US" sz="1800" dirty="0" err="1">
                <a:latin typeface="Britannic Bold" panose="020B0903060703020204" pitchFamily="34" charset="77"/>
              </a:rPr>
              <a:t>arXiv</a:t>
            </a:r>
            <a:r>
              <a:rPr lang="en-US" sz="1800" dirty="0">
                <a:latin typeface="Britannic Bold" panose="020B0903060703020204" pitchFamily="34" charset="77"/>
              </a:rPr>
              <a:t>. http://arxiv.org/abs/1411.1993.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Colaprico</a:t>
            </a:r>
            <a:r>
              <a:rPr lang="en-US" sz="1800" dirty="0">
                <a:latin typeface="Britannic Bold" panose="020B0903060703020204" pitchFamily="34" charset="77"/>
              </a:rPr>
              <a:t> A, Silva TC, Olsen C, </a:t>
            </a:r>
            <a:r>
              <a:rPr lang="en-US" sz="1800" dirty="0" err="1">
                <a:latin typeface="Britannic Bold" panose="020B0903060703020204" pitchFamily="34" charset="77"/>
              </a:rPr>
              <a:t>Garofano</a:t>
            </a:r>
            <a:r>
              <a:rPr lang="en-US" sz="1800" dirty="0">
                <a:latin typeface="Britannic Bold" panose="020B0903060703020204" pitchFamily="34" charset="77"/>
              </a:rPr>
              <a:t> L, Cava C, </a:t>
            </a:r>
            <a:r>
              <a:rPr lang="en-US" sz="1800" dirty="0" err="1">
                <a:latin typeface="Britannic Bold" panose="020B0903060703020204" pitchFamily="34" charset="77"/>
              </a:rPr>
              <a:t>Garolini</a:t>
            </a:r>
            <a:r>
              <a:rPr lang="en-US" sz="1800" dirty="0">
                <a:latin typeface="Britannic Bold" panose="020B0903060703020204" pitchFamily="34" charset="77"/>
              </a:rPr>
              <a:t> D, </a:t>
            </a:r>
            <a:r>
              <a:rPr lang="en-US" sz="1800" dirty="0" err="1">
                <a:latin typeface="Britannic Bold" panose="020B0903060703020204" pitchFamily="34" charset="77"/>
              </a:rPr>
              <a:t>Sabedot</a:t>
            </a:r>
            <a:r>
              <a:rPr lang="en-US" sz="1800" dirty="0">
                <a:latin typeface="Britannic Bold" panose="020B0903060703020204" pitchFamily="34" charset="77"/>
              </a:rPr>
              <a:t> TS, Malta TM, Pagnotta SM, 	Castiglioni I, </a:t>
            </a:r>
            <a:r>
              <a:rPr lang="en-US" sz="1800" dirty="0" err="1">
                <a:latin typeface="Britannic Bold" panose="020B0903060703020204" pitchFamily="34" charset="77"/>
              </a:rPr>
              <a:t>Ceccarelli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Bontempi</a:t>
            </a:r>
            <a:r>
              <a:rPr lang="en-US" sz="1800" dirty="0">
                <a:latin typeface="Britannic Bold" panose="020B0903060703020204" pitchFamily="34" charset="77"/>
              </a:rPr>
              <a:t> G, </a:t>
            </a:r>
            <a:r>
              <a:rPr lang="en-US" sz="1800" dirty="0" err="1">
                <a:latin typeface="Britannic Bold" panose="020B0903060703020204" pitchFamily="34" charset="77"/>
              </a:rPr>
              <a:t>Noushmehr</a:t>
            </a:r>
            <a:r>
              <a:rPr lang="en-US" sz="1800" dirty="0">
                <a:latin typeface="Britannic Bold" panose="020B0903060703020204" pitchFamily="34" charset="77"/>
              </a:rPr>
              <a:t> H. </a:t>
            </a:r>
            <a:r>
              <a:rPr lang="en-US" sz="1800" dirty="0" err="1">
                <a:latin typeface="Britannic Bold" panose="020B0903060703020204" pitchFamily="34" charset="77"/>
              </a:rPr>
              <a:t>TCGAbiolinks</a:t>
            </a:r>
            <a:r>
              <a:rPr lang="en-US" sz="1800" dirty="0">
                <a:latin typeface="Britannic Bold" panose="020B0903060703020204" pitchFamily="34" charset="77"/>
              </a:rPr>
              <a:t>: an R/Bioconductor package 	for integrative analysis of TCGA data. Nucleic Acids Res. 2016 May 5;44(8):e71.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	10.1093/</a:t>
            </a:r>
            <a:r>
              <a:rPr lang="en-US" sz="1800" dirty="0" err="1">
                <a:latin typeface="Britannic Bold" panose="020B0903060703020204" pitchFamily="34" charset="77"/>
              </a:rPr>
              <a:t>nar</a:t>
            </a:r>
            <a:r>
              <a:rPr lang="en-US" sz="1800" dirty="0">
                <a:latin typeface="Britannic Bold" panose="020B0903060703020204" pitchFamily="34" charset="77"/>
              </a:rPr>
              <a:t>/gkv1507. </a:t>
            </a:r>
            <a:r>
              <a:rPr lang="en-US" sz="1800" dirty="0" err="1">
                <a:latin typeface="Britannic Bold" panose="020B0903060703020204" pitchFamily="34" charset="77"/>
              </a:rPr>
              <a:t>Epub</a:t>
            </a:r>
            <a:r>
              <a:rPr lang="en-US" sz="1800" dirty="0">
                <a:latin typeface="Britannic Bold" panose="020B0903060703020204" pitchFamily="34" charset="77"/>
              </a:rPr>
              <a:t> 2015 Dec 23. PMID: 26704973; PMCID: PMC4856967.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</a:t>
            </a:r>
            <a:r>
              <a:rPr lang="en-US" sz="1800" dirty="0" err="1">
                <a:latin typeface="Britannic Bold" panose="020B0903060703020204" pitchFamily="34" charset="77"/>
              </a:rPr>
              <a:t>Bersanelli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Network diffusion promotes the integrative 	analysis of multiple omics.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11</a:t>
            </a:r>
            <a:r>
              <a:rPr lang="en-US" sz="1800" dirty="0">
                <a:latin typeface="Britannic Bold" panose="020B0903060703020204" pitchFamily="34" charset="77"/>
              </a:rPr>
              <a:t>, 106.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Di </a:t>
            </a:r>
            <a:r>
              <a:rPr lang="en-US" sz="1800" dirty="0" err="1">
                <a:latin typeface="Britannic Bold" panose="020B0903060703020204" pitchFamily="34" charset="77"/>
              </a:rPr>
              <a:t>Nanni</a:t>
            </a:r>
            <a:r>
              <a:rPr lang="en-US" sz="1800" dirty="0">
                <a:latin typeface="Britannic Bold" panose="020B0903060703020204" pitchFamily="34" charset="77"/>
              </a:rPr>
              <a:t>, N., Gnocchi, M., Moscatelli, M., </a:t>
            </a:r>
            <a:r>
              <a:rPr lang="en-US" sz="1800" dirty="0" err="1">
                <a:latin typeface="Britannic Bold" panose="020B0903060703020204" pitchFamily="34" charset="77"/>
              </a:rPr>
              <a:t>Milanesi</a:t>
            </a:r>
            <a:r>
              <a:rPr lang="en-US" sz="1800" dirty="0">
                <a:latin typeface="Britannic Bold" panose="020B0903060703020204" pitchFamily="34" charset="77"/>
              </a:rPr>
              <a:t>, L., &amp; </a:t>
            </a:r>
            <a:r>
              <a:rPr lang="en-US" sz="1800" dirty="0" err="1">
                <a:latin typeface="Britannic Bold" panose="020B0903060703020204" pitchFamily="34" charset="77"/>
              </a:rPr>
              <a:t>Mosca</a:t>
            </a:r>
            <a:r>
              <a:rPr lang="en-US" sz="1800" dirty="0">
                <a:latin typeface="Britannic Bold" panose="020B0903060703020204" pitchFamily="34" charset="77"/>
              </a:rPr>
              <a:t>, E. (2020). Gene relevance based on 	multiple evidences in complex networks. </a:t>
            </a:r>
            <a:r>
              <a:rPr lang="en-US" sz="1800" i="1" dirty="0">
                <a:latin typeface="Britannic Bold" panose="020B0903060703020204" pitchFamily="34" charset="77"/>
              </a:rPr>
              <a:t>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36</a:t>
            </a:r>
            <a:r>
              <a:rPr lang="en-US" sz="1800" dirty="0">
                <a:latin typeface="Britannic Bold" panose="020B0903060703020204" pitchFamily="34" charset="77"/>
              </a:rPr>
              <a:t>(3), 865-871.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Gwinner</a:t>
            </a:r>
            <a:r>
              <a:rPr lang="en-US" sz="1800" dirty="0">
                <a:latin typeface="Britannic Bold" panose="020B0903060703020204" pitchFamily="34" charset="77"/>
              </a:rPr>
              <a:t>, F., </a:t>
            </a:r>
            <a:r>
              <a:rPr lang="en-US" sz="1800" dirty="0" err="1">
                <a:latin typeface="Britannic Bold" panose="020B0903060703020204" pitchFamily="34" charset="77"/>
              </a:rPr>
              <a:t>Boulday</a:t>
            </a:r>
            <a:r>
              <a:rPr lang="en-US" sz="1800" dirty="0">
                <a:latin typeface="Britannic Bold" panose="020B0903060703020204" pitchFamily="34" charset="77"/>
              </a:rPr>
              <a:t>, G., </a:t>
            </a:r>
            <a:r>
              <a:rPr lang="en-US" sz="1800" dirty="0" err="1">
                <a:latin typeface="Britannic Bold" panose="020B0903060703020204" pitchFamily="34" charset="77"/>
              </a:rPr>
              <a:t>Vandiedonck</a:t>
            </a:r>
            <a:r>
              <a:rPr lang="en-US" sz="1800" dirty="0">
                <a:latin typeface="Britannic Bold" panose="020B0903060703020204" pitchFamily="34" charset="77"/>
              </a:rPr>
              <a:t>, C., </a:t>
            </a:r>
            <a:r>
              <a:rPr lang="en-US" sz="1800" dirty="0" err="1">
                <a:latin typeface="Britannic Bold" panose="020B0903060703020204" pitchFamily="34" charset="77"/>
              </a:rPr>
              <a:t>Arnould</a:t>
            </a:r>
            <a:r>
              <a:rPr lang="en-US" sz="1800" dirty="0">
                <a:latin typeface="Britannic Bold" panose="020B0903060703020204" pitchFamily="34" charset="77"/>
              </a:rPr>
              <a:t>, M., Cardoso, C., </a:t>
            </a:r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... &amp;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	(2017). Network-based analysis of omics data: The LEAN method. Bioinformatics, 33(5), 701-709.</a:t>
            </a: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832473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37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5558271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References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56E752E-CCDF-2142-A992-35F73763E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934" y="1638736"/>
            <a:ext cx="11116131" cy="4419600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Manoli</a:t>
            </a:r>
            <a:r>
              <a:rPr lang="en-US" sz="1800" dirty="0">
                <a:latin typeface="Britannic Bold" panose="020B0903060703020204" pitchFamily="34" charset="77"/>
              </a:rPr>
              <a:t> T, </a:t>
            </a:r>
            <a:r>
              <a:rPr lang="en-US" sz="1800" dirty="0" err="1">
                <a:latin typeface="Britannic Bold" panose="020B0903060703020204" pitchFamily="34" charset="77"/>
              </a:rPr>
              <a:t>Gretz</a:t>
            </a:r>
            <a:r>
              <a:rPr lang="en-US" sz="1800" dirty="0">
                <a:latin typeface="Britannic Bold" panose="020B0903060703020204" pitchFamily="34" charset="77"/>
              </a:rPr>
              <a:t> N, </a:t>
            </a:r>
            <a:r>
              <a:rPr lang="en-US" sz="1800" dirty="0" err="1">
                <a:latin typeface="Britannic Bold" panose="020B0903060703020204" pitchFamily="34" charset="77"/>
              </a:rPr>
              <a:t>Gröne</a:t>
            </a:r>
            <a:r>
              <a:rPr lang="en-US" sz="1800" dirty="0">
                <a:latin typeface="Britannic Bold" panose="020B0903060703020204" pitchFamily="34" charset="77"/>
              </a:rPr>
              <a:t> HJ, </a:t>
            </a:r>
            <a:r>
              <a:rPr lang="en-US" sz="1800" dirty="0" err="1">
                <a:latin typeface="Britannic Bold" panose="020B0903060703020204" pitchFamily="34" charset="77"/>
              </a:rPr>
              <a:t>Kenzelmann</a:t>
            </a:r>
            <a:r>
              <a:rPr lang="en-US" sz="1800" dirty="0">
                <a:latin typeface="Britannic Bold" panose="020B0903060703020204" pitchFamily="34" charset="77"/>
              </a:rPr>
              <a:t> M, </a:t>
            </a:r>
            <a:r>
              <a:rPr lang="en-US" sz="1800" dirty="0" err="1">
                <a:latin typeface="Britannic Bold" panose="020B0903060703020204" pitchFamily="34" charset="77"/>
              </a:rPr>
              <a:t>Eils</a:t>
            </a:r>
            <a:r>
              <a:rPr lang="en-US" sz="1800" dirty="0">
                <a:latin typeface="Britannic Bold" panose="020B0903060703020204" pitchFamily="34" charset="77"/>
              </a:rPr>
              <a:t> R, </a:t>
            </a:r>
            <a:r>
              <a:rPr lang="en-US" sz="1800" dirty="0" err="1">
                <a:latin typeface="Britannic Bold" panose="020B0903060703020204" pitchFamily="34" charset="77"/>
              </a:rPr>
              <a:t>Brors</a:t>
            </a:r>
            <a:r>
              <a:rPr lang="en-US" sz="1800" dirty="0">
                <a:latin typeface="Britannic Bold" panose="020B0903060703020204" pitchFamily="34" charset="77"/>
              </a:rPr>
              <a:t> B. Group testing for pathway analysis improves 	comparability of different microarray datasets. 2006; 22(20):2500.</a:t>
            </a:r>
          </a:p>
          <a:p>
            <a:pPr algn="just"/>
            <a:r>
              <a:rPr lang="en-US" sz="1800" dirty="0" err="1">
                <a:latin typeface="Britannic Bold" panose="020B0903060703020204" pitchFamily="34" charset="77"/>
              </a:rPr>
              <a:t>Nikolayeva</a:t>
            </a:r>
            <a:r>
              <a:rPr lang="en-US" sz="1800" dirty="0">
                <a:latin typeface="Britannic Bold" panose="020B0903060703020204" pitchFamily="34" charset="77"/>
              </a:rPr>
              <a:t>, I., </a:t>
            </a:r>
            <a:r>
              <a:rPr lang="en-US" sz="1800" dirty="0" err="1">
                <a:latin typeface="Britannic Bold" panose="020B0903060703020204" pitchFamily="34" charset="77"/>
              </a:rPr>
              <a:t>Guitart</a:t>
            </a:r>
            <a:r>
              <a:rPr lang="en-US" sz="1800" dirty="0">
                <a:latin typeface="Britannic Bold" panose="020B0903060703020204" pitchFamily="34" charset="77"/>
              </a:rPr>
              <a:t> </a:t>
            </a:r>
            <a:r>
              <a:rPr lang="en-US" sz="1800" dirty="0" err="1">
                <a:latin typeface="Britannic Bold" panose="020B0903060703020204" pitchFamily="34" charset="77"/>
              </a:rPr>
              <a:t>Pla</a:t>
            </a:r>
            <a:r>
              <a:rPr lang="en-US" sz="1800" dirty="0">
                <a:latin typeface="Britannic Bold" panose="020B0903060703020204" pitchFamily="34" charset="77"/>
              </a:rPr>
              <a:t>, O., </a:t>
            </a:r>
            <a:r>
              <a:rPr lang="en-US" sz="1800" dirty="0" err="1">
                <a:latin typeface="Britannic Bold" panose="020B0903060703020204" pitchFamily="34" charset="77"/>
              </a:rPr>
              <a:t>Schwikowski</a:t>
            </a:r>
            <a:r>
              <a:rPr lang="en-US" sz="1800" dirty="0">
                <a:latin typeface="Britannic Bold" panose="020B0903060703020204" pitchFamily="34" charset="77"/>
              </a:rPr>
              <a:t>, B. (2018). Network module identification—a widespread 	theoretical bias and best practices. </a:t>
            </a:r>
            <a:r>
              <a:rPr lang="en-US" sz="1800" i="1" dirty="0">
                <a:latin typeface="Britannic Bold" panose="020B0903060703020204" pitchFamily="34" charset="77"/>
              </a:rPr>
              <a:t>Methods</a:t>
            </a:r>
            <a:r>
              <a:rPr lang="en-US" sz="1800" dirty="0">
                <a:latin typeface="Britannic Bold" panose="020B0903060703020204" pitchFamily="34" charset="77"/>
              </a:rPr>
              <a:t> 132, 19–25. </a:t>
            </a:r>
            <a:r>
              <a:rPr lang="en-US" sz="1800" dirty="0" err="1">
                <a:latin typeface="Britannic Bold" panose="020B0903060703020204" pitchFamily="34" charset="77"/>
              </a:rPr>
              <a:t>doi</a:t>
            </a:r>
            <a:r>
              <a:rPr lang="en-US" sz="1800" dirty="0">
                <a:latin typeface="Britannic Bold" panose="020B0903060703020204" pitchFamily="34" charset="77"/>
              </a:rPr>
              <a:t>: 10.1016/j.ymeth.2017.08.008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Rappaport, N., </a:t>
            </a:r>
            <a:r>
              <a:rPr lang="en-US" sz="1800" dirty="0" err="1">
                <a:latin typeface="Britannic Bold" panose="020B0903060703020204" pitchFamily="34" charset="77"/>
              </a:rPr>
              <a:t>Twik</a:t>
            </a:r>
            <a:r>
              <a:rPr lang="en-US" sz="1800" dirty="0">
                <a:latin typeface="Britannic Bold" panose="020B0903060703020204" pitchFamily="34" charset="77"/>
              </a:rPr>
              <a:t>, M., </a:t>
            </a:r>
            <a:r>
              <a:rPr lang="en-US" sz="1800" dirty="0" err="1">
                <a:latin typeface="Britannic Bold" panose="020B0903060703020204" pitchFamily="34" charset="77"/>
              </a:rPr>
              <a:t>Plaschkes</a:t>
            </a:r>
            <a:r>
              <a:rPr lang="en-US" sz="1800" dirty="0">
                <a:latin typeface="Britannic Bold" panose="020B0903060703020204" pitchFamily="34" charset="77"/>
              </a:rPr>
              <a:t>, I., </a:t>
            </a:r>
            <a:r>
              <a:rPr lang="en-US" sz="1800" dirty="0" err="1">
                <a:latin typeface="Britannic Bold" panose="020B0903060703020204" pitchFamily="34" charset="77"/>
              </a:rPr>
              <a:t>Nudel</a:t>
            </a:r>
            <a:r>
              <a:rPr lang="en-US" sz="1800" dirty="0">
                <a:latin typeface="Britannic Bold" panose="020B0903060703020204" pitchFamily="34" charset="77"/>
              </a:rPr>
              <a:t>, R., </a:t>
            </a:r>
            <a:r>
              <a:rPr lang="en-US" sz="1800" dirty="0" err="1">
                <a:latin typeface="Britannic Bold" panose="020B0903060703020204" pitchFamily="34" charset="77"/>
              </a:rPr>
              <a:t>Iny</a:t>
            </a:r>
            <a:r>
              <a:rPr lang="en-US" sz="1800" dirty="0">
                <a:latin typeface="Britannic Bold" panose="020B0903060703020204" pitchFamily="34" charset="77"/>
              </a:rPr>
              <a:t> Stein, T., Levitt, J., ... &amp; Lancet, D. (2017). </a:t>
            </a:r>
            <a:r>
              <a:rPr lang="en-US" sz="1800" dirty="0" err="1">
                <a:latin typeface="Britannic Bold" panose="020B0903060703020204" pitchFamily="34" charset="77"/>
              </a:rPr>
              <a:t>MalaCards</a:t>
            </a:r>
            <a:r>
              <a:rPr lang="en-US" sz="1800" dirty="0">
                <a:latin typeface="Britannic Bold" panose="020B0903060703020204" pitchFamily="34" charset="77"/>
              </a:rPr>
              <a:t>: 	an amalgamated human disease compendium with diverse clinical and genetic annotation and 	structured search. </a:t>
            </a:r>
            <a:r>
              <a:rPr lang="en-US" sz="1800" i="1" dirty="0">
                <a:latin typeface="Britannic Bold" panose="020B0903060703020204" pitchFamily="34" charset="77"/>
              </a:rPr>
              <a:t>Nucleic acids research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45</a:t>
            </a:r>
            <a:r>
              <a:rPr lang="en-US" sz="1800" dirty="0">
                <a:latin typeface="Britannic Bold" panose="020B0903060703020204" pitchFamily="34" charset="77"/>
              </a:rPr>
              <a:t>(D1), D877-D887. 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Ritchie ME, </a:t>
            </a:r>
            <a:r>
              <a:rPr lang="en-US" sz="1800" dirty="0" err="1">
                <a:latin typeface="Britannic Bold" panose="020B0903060703020204" pitchFamily="34" charset="77"/>
              </a:rPr>
              <a:t>Phipson</a:t>
            </a:r>
            <a:r>
              <a:rPr lang="en-US" sz="1800" dirty="0">
                <a:latin typeface="Britannic Bold" panose="020B0903060703020204" pitchFamily="34" charset="77"/>
              </a:rPr>
              <a:t> B, Wu D, Hu Y, Law CW, Shi W, Smyth GK. </a:t>
            </a:r>
            <a:r>
              <a:rPr lang="en-US" sz="1800" dirty="0" err="1">
                <a:latin typeface="Britannic Bold" panose="020B0903060703020204" pitchFamily="34" charset="77"/>
              </a:rPr>
              <a:t>limma</a:t>
            </a:r>
            <a:r>
              <a:rPr lang="en-US" sz="1800" dirty="0">
                <a:latin typeface="Britannic Bold" panose="020B0903060703020204" pitchFamily="34" charset="77"/>
              </a:rPr>
              <a:t> powers differential expression 	analyses for RNA-sequencing and microarray studies. Nucleic Acids Res. 2015; 43(7):e47.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Shah, S. D., &amp; Braun, R. (2019). </a:t>
            </a:r>
            <a:r>
              <a:rPr lang="en-US" sz="1800" dirty="0" err="1">
                <a:latin typeface="Britannic Bold" panose="020B0903060703020204" pitchFamily="34" charset="77"/>
              </a:rPr>
              <a:t>GeneSurrounder</a:t>
            </a:r>
            <a:r>
              <a:rPr lang="en-US" sz="1800" dirty="0">
                <a:latin typeface="Britannic Bold" panose="020B0903060703020204" pitchFamily="34" charset="77"/>
              </a:rPr>
              <a:t>: network-based identification of disease genes in 	expression data. </a:t>
            </a:r>
            <a:r>
              <a:rPr lang="en-US" sz="1800" i="1" dirty="0">
                <a:latin typeface="Britannic Bold" panose="020B0903060703020204" pitchFamily="34" charset="77"/>
              </a:rPr>
              <a:t>BMC bioinformatics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20</a:t>
            </a:r>
            <a:r>
              <a:rPr lang="en-US" sz="1800" dirty="0">
                <a:latin typeface="Britannic Bold" panose="020B0903060703020204" pitchFamily="34" charset="77"/>
              </a:rPr>
              <a:t>(1), 1-12.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Tomczak, K., </a:t>
            </a:r>
            <a:r>
              <a:rPr lang="en-US" sz="1800" dirty="0" err="1">
                <a:latin typeface="Britannic Bold" panose="020B0903060703020204" pitchFamily="34" charset="77"/>
              </a:rPr>
              <a:t>Czerwińska</a:t>
            </a:r>
            <a:r>
              <a:rPr lang="en-US" sz="1800" dirty="0">
                <a:latin typeface="Britannic Bold" panose="020B0903060703020204" pitchFamily="34" charset="77"/>
              </a:rPr>
              <a:t>, P., &amp; </a:t>
            </a:r>
            <a:r>
              <a:rPr lang="en-US" sz="1800" dirty="0" err="1">
                <a:latin typeface="Britannic Bold" panose="020B0903060703020204" pitchFamily="34" charset="77"/>
              </a:rPr>
              <a:t>Wiznerowicz</a:t>
            </a:r>
            <a:r>
              <a:rPr lang="en-US" sz="1800" dirty="0">
                <a:latin typeface="Britannic Bold" panose="020B0903060703020204" pitchFamily="34" charset="77"/>
              </a:rPr>
              <a:t>, M. (2015). The Cancer Genome Atlas (TCGA): an immeasurable 	source of knowledge. </a:t>
            </a:r>
            <a:r>
              <a:rPr lang="en-US" sz="1800" i="1" dirty="0">
                <a:latin typeface="Britannic Bold" panose="020B0903060703020204" pitchFamily="34" charset="77"/>
              </a:rPr>
              <a:t>Contemporary oncology (Poznan, Poland)</a:t>
            </a:r>
            <a:r>
              <a:rPr lang="en-US" sz="1800" dirty="0">
                <a:latin typeface="Britannic Bold" panose="020B0903060703020204" pitchFamily="34" charset="77"/>
              </a:rPr>
              <a:t>, </a:t>
            </a:r>
            <a:r>
              <a:rPr lang="en-US" sz="1800" i="1" dirty="0">
                <a:latin typeface="Britannic Bold" panose="020B0903060703020204" pitchFamily="34" charset="77"/>
              </a:rPr>
              <a:t>19</a:t>
            </a:r>
            <a:r>
              <a:rPr lang="en-US" sz="1800" dirty="0">
                <a:latin typeface="Britannic Bold" panose="020B0903060703020204" pitchFamily="34" charset="77"/>
              </a:rPr>
              <a:t>(1A), A68–A77. 	https://doi.org/10.5114/wo.2014.47136 </a:t>
            </a:r>
          </a:p>
          <a:p>
            <a:pPr algn="just"/>
            <a:r>
              <a:rPr lang="en-US" sz="1800" dirty="0">
                <a:latin typeface="Britannic Bold" panose="020B0903060703020204" pitchFamily="34" charset="77"/>
              </a:rPr>
              <a:t>Ulgen, E., </a:t>
            </a:r>
            <a:r>
              <a:rPr lang="en-US" sz="1800" dirty="0" err="1">
                <a:latin typeface="Britannic Bold" panose="020B0903060703020204" pitchFamily="34" charset="77"/>
              </a:rPr>
              <a:t>Ozisik</a:t>
            </a:r>
            <a:r>
              <a:rPr lang="en-US" sz="1800" dirty="0">
                <a:latin typeface="Britannic Bold" panose="020B0903060703020204" pitchFamily="34" charset="77"/>
              </a:rPr>
              <a:t>, O., &amp; </a:t>
            </a:r>
            <a:r>
              <a:rPr lang="en-US" sz="1800" dirty="0" err="1">
                <a:latin typeface="Britannic Bold" panose="020B0903060703020204" pitchFamily="34" charset="77"/>
              </a:rPr>
              <a:t>Sezerman</a:t>
            </a:r>
            <a:r>
              <a:rPr lang="en-US" sz="1800" dirty="0">
                <a:latin typeface="Britannic Bold" panose="020B0903060703020204" pitchFamily="34" charset="77"/>
              </a:rPr>
              <a:t>, O. U. (2019). </a:t>
            </a:r>
            <a:r>
              <a:rPr lang="en-US" sz="1800" dirty="0" err="1">
                <a:latin typeface="Britannic Bold" panose="020B0903060703020204" pitchFamily="34" charset="77"/>
              </a:rPr>
              <a:t>pathfindR</a:t>
            </a:r>
            <a:r>
              <a:rPr lang="en-US" sz="1800" dirty="0">
                <a:latin typeface="Britannic Bold" panose="020B0903060703020204" pitchFamily="34" charset="77"/>
              </a:rPr>
              <a:t>: an R package for comprehensive identification 	of enriched pathways in omics data through active subnetworks. </a:t>
            </a:r>
            <a:r>
              <a:rPr lang="en-US" sz="1800" i="1" dirty="0">
                <a:latin typeface="Britannic Bold" panose="020B0903060703020204" pitchFamily="34" charset="77"/>
              </a:rPr>
              <a:t>Frontiers in genetics</a:t>
            </a:r>
            <a:r>
              <a:rPr lang="en-US" sz="1800" dirty="0">
                <a:latin typeface="Britannic Bold" panose="020B0903060703020204" pitchFamily="34" charset="77"/>
              </a:rPr>
              <a:t>, 858. </a:t>
            </a:r>
          </a:p>
          <a:p>
            <a:pPr algn="just"/>
            <a:endParaRPr lang="en-US" sz="1800" dirty="0">
              <a:latin typeface="Britannic Bold" panose="020B09030607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203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109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003" y="877456"/>
            <a:ext cx="9010649" cy="31003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Thank You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1472710" y="922665"/>
            <a:ext cx="9010649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4862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E1C4CE-7E83-0B47-834D-55C6644AE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2119602"/>
            <a:ext cx="10912187" cy="4419744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Differential Expression Analysis (DEA) does not consider interactions </a:t>
            </a:r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sym typeface="Wingdings" pitchFamily="2" charset="2"/>
              </a:rPr>
              <a:t> missed multi-gene interactions  poor consensus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Recent methods use networks to consider gene-gene connections</a:t>
            </a:r>
          </a:p>
          <a:p>
            <a:pPr algn="l"/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pPr algn="l"/>
            <a:r>
              <a:rPr lang="en-US" sz="2800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- Interactive and network nature of biological systems encouraged interest in identifying functional gene modules</a:t>
            </a:r>
            <a:endParaRPr lang="en-US" sz="2800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4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11349B-EFCD-6947-AA1E-2328D26744F8}"/>
              </a:ext>
            </a:extLst>
          </p:cNvPr>
          <p:cNvSpPr txBox="1">
            <a:spLocks/>
          </p:cNvSpPr>
          <p:nvPr/>
        </p:nvSpPr>
        <p:spPr>
          <a:xfrm>
            <a:off x="537729" y="-1556607"/>
            <a:ext cx="6048422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spc="600" dirty="0">
                <a:solidFill>
                  <a:srgbClr val="FF594C"/>
                </a:solidFill>
                <a:latin typeface="Impact" panose="020B0806030902050204" pitchFamily="34" charset="0"/>
              </a:rPr>
              <a:t>BACKGROUND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945114-6050-A74A-97E2-AAC2C50778C3}"/>
              </a:ext>
            </a:extLst>
          </p:cNvPr>
          <p:cNvSpPr txBox="1">
            <a:spLocks/>
          </p:cNvSpPr>
          <p:nvPr/>
        </p:nvSpPr>
        <p:spPr>
          <a:xfrm>
            <a:off x="620859" y="-1480919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C1222-B012-7C4C-93A8-B5DE04A3F6C2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58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348" y="791225"/>
            <a:ext cx="3119871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FF594C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943478" y="866913"/>
            <a:ext cx="2773505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>
                <a:solidFill>
                  <a:srgbClr val="FFD2C9"/>
                </a:solidFill>
                <a:latin typeface="Impact" panose="020B0806030902050204" pitchFamily="34" charset="0"/>
              </a:rPr>
              <a:t>LEAN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5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D145FB-E2CB-9840-978B-6AA9491BED06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93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BF8838AE-FAE8-D949-B030-84C4C4881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10" y="369332"/>
            <a:ext cx="6716272" cy="2199579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D8BCB41-C20B-3E48-BBE7-C784AA5C8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86" y="1"/>
            <a:ext cx="3737608" cy="68580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F0ED86F-A375-3546-B1D7-F0ABFC545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086" y="2387600"/>
            <a:ext cx="5283200" cy="1041400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E86C9BF4-077C-B741-B702-0305C749E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786" y="3203122"/>
            <a:ext cx="4635500" cy="6604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230516EB-D499-EF42-85DA-1AF2A7170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0656" y="3737005"/>
            <a:ext cx="4838700" cy="660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586188-F4CC-8F4F-897D-DF7BEF5C075A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6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91CCE4-1E8D-4D4F-8818-BC8E4E22C28F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6C125F-10BB-2542-9D98-FB8387200229}"/>
              </a:ext>
            </a:extLst>
          </p:cNvPr>
          <p:cNvSpPr/>
          <p:nvPr/>
        </p:nvSpPr>
        <p:spPr>
          <a:xfrm>
            <a:off x="761904" y="4665079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Interpretability, less statistical bias</a:t>
            </a: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neighbors at R &gt;= 1, singe-omics</a:t>
            </a:r>
          </a:p>
        </p:txBody>
      </p:sp>
    </p:spTree>
    <p:extLst>
      <p:ext uri="{BB962C8B-B14F-4D97-AF65-F5344CB8AC3E}">
        <p14:creationId xmlns:p14="http://schemas.microsoft.com/office/powerpoint/2010/main" val="7740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B05B-EE0F-7E42-951B-15074D38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9591" y="971334"/>
            <a:ext cx="4089688" cy="3100387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rgbClr val="FF594C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594C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FB1289A-3ADA-E841-8B89-CCB80CE1AFDE}"/>
              </a:ext>
            </a:extLst>
          </p:cNvPr>
          <p:cNvSpPr txBox="1">
            <a:spLocks/>
          </p:cNvSpPr>
          <p:nvPr/>
        </p:nvSpPr>
        <p:spPr>
          <a:xfrm>
            <a:off x="4092721" y="1047022"/>
            <a:ext cx="4006558" cy="3100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b="1" dirty="0" err="1">
                <a:solidFill>
                  <a:srgbClr val="FFD2C9"/>
                </a:solidFill>
                <a:latin typeface="Impact" panose="020B0806030902050204" pitchFamily="34" charset="0"/>
              </a:rPr>
              <a:t>PathFindR</a:t>
            </a:r>
            <a:endParaRPr lang="en-US" sz="7200" b="1" dirty="0">
              <a:solidFill>
                <a:srgbClr val="FFD2C9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B36D-6C22-B147-9D98-83D74BBA4838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594C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594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B5C1C3-AAAD-A843-AE81-0C1D91E3EDA1}"/>
              </a:ext>
            </a:extLst>
          </p:cNvPr>
          <p:cNvSpPr/>
          <p:nvPr/>
        </p:nvSpPr>
        <p:spPr>
          <a:xfrm>
            <a:off x="11630930" y="638239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7</a:t>
            </a:r>
            <a:endParaRPr lang="en-US" dirty="0">
              <a:solidFill>
                <a:srgbClr val="FFD2C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0A0D82-72B3-964F-8D91-94631460C958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D2C9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FFD2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8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2957CD-A03F-4A57-BB3C-288187A42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373" y="2032648"/>
            <a:ext cx="8917663" cy="408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D07D97-312C-4508-AC1B-A62C00B8E2ED}"/>
              </a:ext>
            </a:extLst>
          </p:cNvPr>
          <p:cNvSpPr txBox="1"/>
          <p:nvPr/>
        </p:nvSpPr>
        <p:spPr>
          <a:xfrm>
            <a:off x="390615" y="2694109"/>
            <a:ext cx="16826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FF0000"/>
                </a:solidFill>
                <a:effectLst/>
                <a:latin typeface="+mj-lt"/>
              </a:rPr>
              <a:t>Gene Sets for Enrichment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056E3-0C9A-4588-9CE3-37EB10074C05}"/>
              </a:ext>
            </a:extLst>
          </p:cNvPr>
          <p:cNvSpPr txBox="1"/>
          <p:nvPr/>
        </p:nvSpPr>
        <p:spPr>
          <a:xfrm>
            <a:off x="8888799" y="826810"/>
            <a:ext cx="13636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1" i="0" dirty="0">
                <a:solidFill>
                  <a:srgbClr val="000000"/>
                </a:solidFill>
                <a:effectLst/>
                <a:highlight>
                  <a:srgbClr val="9BD5D5"/>
                </a:highlight>
                <a:latin typeface="Open Sans" panose="020B0606030504020204" pitchFamily="34" charset="0"/>
              </a:rPr>
              <a:t>Filtering Enriched Terms by Adjusted-p Values</a:t>
            </a:r>
            <a:br>
              <a:rPr lang="en-US" sz="1400" dirty="0">
                <a:highlight>
                  <a:srgbClr val="9BD5D5"/>
                </a:highlight>
              </a:rPr>
            </a:br>
            <a:endParaRPr lang="en-US" sz="1400" dirty="0">
              <a:highlight>
                <a:srgbClr val="9BD5D5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9D0BD3-67BD-450B-8585-CEC47F618DEC}"/>
              </a:ext>
            </a:extLst>
          </p:cNvPr>
          <p:cNvSpPr txBox="1"/>
          <p:nvPr/>
        </p:nvSpPr>
        <p:spPr>
          <a:xfrm>
            <a:off x="133256" y="4145014"/>
            <a:ext cx="295708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Note: The active-subnetwork-oriented enrichment analyses can be performed on any gene sets (biological pathways, gene ontology terms, transcription factor target genes, miRNA target genes etc.). The available gene sets in 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pathfindR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 are “KEGG”, “Reactome”, “</a:t>
            </a:r>
            <a:r>
              <a:rPr lang="en-US" sz="1400" b="0" i="0" dirty="0" err="1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BioCarta</a:t>
            </a:r>
            <a:r>
              <a:rPr lang="en-US" sz="1400" b="0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”, “GO-All”, “GO-BP”, “GO-CC” and “GO-MF”</a:t>
            </a:r>
            <a:endParaRPr lang="en-US" sz="1400" dirty="0">
              <a:solidFill>
                <a:schemeClr val="accent5">
                  <a:lumMod val="75000"/>
                </a:schemeClr>
              </a:solidFill>
              <a:highlight>
                <a:srgbClr val="00FFFF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360D25-7D21-466F-A7A6-07D03B56B945}"/>
              </a:ext>
            </a:extLst>
          </p:cNvPr>
          <p:cNvSpPr txBox="1"/>
          <p:nvPr/>
        </p:nvSpPr>
        <p:spPr>
          <a:xfrm>
            <a:off x="3144665" y="593876"/>
            <a:ext cx="307053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Currently, there are three algorithms implemented in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pathfindR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for active subnetwork search: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Greedy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(default, 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3"/>
              </a:rPr>
              <a:t>2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),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Simulated Annealing Algorithm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Ideker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4"/>
              </a:rPr>
              <a:t>3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 and </a:t>
            </a:r>
            <a:r>
              <a:rPr lang="en-US" sz="1200" b="1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Genetic Algorithm 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(based on </a:t>
            </a:r>
            <a:r>
              <a:rPr lang="en-US" sz="12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Ozisik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 et al. </a:t>
            </a:r>
            <a:r>
              <a:rPr lang="en-US" sz="1200" b="0" i="0" u="none" strike="noStrike" baseline="30000" dirty="0">
                <a:solidFill>
                  <a:srgbClr val="0033DD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  <a:hlinkClick r:id="rId5"/>
              </a:rPr>
              <a:t>4</a:t>
            </a:r>
            <a:r>
              <a:rPr lang="en-US" sz="12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).</a:t>
            </a:r>
            <a:br>
              <a:rPr lang="en-US" sz="16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</a:b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8AD9CA-3706-468C-A0F6-31E2FC74DA1F}"/>
              </a:ext>
            </a:extLst>
          </p:cNvPr>
          <p:cNvSpPr/>
          <p:nvPr/>
        </p:nvSpPr>
        <p:spPr>
          <a:xfrm>
            <a:off x="3539905" y="2032648"/>
            <a:ext cx="2154725" cy="556643"/>
          </a:xfrm>
          <a:prstGeom prst="rect">
            <a:avLst/>
          </a:prstGeom>
          <a:solidFill>
            <a:srgbClr val="FFFF00">
              <a:alpha val="1882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6834B4-B6DC-4804-982C-361CD80B2F1B}"/>
              </a:ext>
            </a:extLst>
          </p:cNvPr>
          <p:cNvSpPr/>
          <p:nvPr/>
        </p:nvSpPr>
        <p:spPr>
          <a:xfrm>
            <a:off x="8614562" y="2032648"/>
            <a:ext cx="1427430" cy="556643"/>
          </a:xfrm>
          <a:prstGeom prst="rect">
            <a:avLst/>
          </a:prstGeom>
          <a:solidFill>
            <a:srgbClr val="9BD5D5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DA9BD7-4E5B-45ED-BF71-4C4B8A0DFF85}"/>
              </a:ext>
            </a:extLst>
          </p:cNvPr>
          <p:cNvSpPr txBox="1"/>
          <p:nvPr/>
        </p:nvSpPr>
        <p:spPr>
          <a:xfrm>
            <a:off x="6200403" y="464629"/>
            <a:ext cx="187218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Open Sans" panose="020B0606030504020204" pitchFamily="34" charset="0"/>
              </a:rPr>
              <a:t>The resulting active subnetworks are then filtered based on their scores and the number of significant genes they contain</a:t>
            </a:r>
            <a:endParaRPr lang="en-US" sz="1400" dirty="0">
              <a:highlight>
                <a:srgbClr val="00FFFF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CDC7C5-49B5-4D3D-AED0-43FBCC5631E9}"/>
              </a:ext>
            </a:extLst>
          </p:cNvPr>
          <p:cNvSpPr/>
          <p:nvPr/>
        </p:nvSpPr>
        <p:spPr>
          <a:xfrm>
            <a:off x="6096000" y="2065067"/>
            <a:ext cx="1427430" cy="524224"/>
          </a:xfrm>
          <a:prstGeom prst="rect">
            <a:avLst/>
          </a:prstGeom>
          <a:solidFill>
            <a:srgbClr val="00B0F0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132030-9507-E644-AA66-09CB0CA09BF7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F00BD0-6BA7-EF46-9368-CE38999DAF80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8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718776-0E0A-0C40-98BE-9AE19B0B4675}"/>
              </a:ext>
            </a:extLst>
          </p:cNvPr>
          <p:cNvSpPr/>
          <p:nvPr/>
        </p:nvSpPr>
        <p:spPr>
          <a:xfrm>
            <a:off x="275058" y="1016693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Informativeness, statistical bias</a:t>
            </a:r>
          </a:p>
        </p:txBody>
      </p:sp>
    </p:spTree>
    <p:extLst>
      <p:ext uri="{BB962C8B-B14F-4D97-AF65-F5344CB8AC3E}">
        <p14:creationId xmlns:p14="http://schemas.microsoft.com/office/powerpoint/2010/main" val="186234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DB10D3-184E-4F0D-98C8-7BDFB945B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421" y="369332"/>
            <a:ext cx="9341157" cy="38008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318922-F524-EC44-8D97-CDB05A7224E5}"/>
              </a:ext>
            </a:extLst>
          </p:cNvPr>
          <p:cNvSpPr/>
          <p:nvPr/>
        </p:nvSpPr>
        <p:spPr>
          <a:xfrm>
            <a:off x="11334214" y="0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ToC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407B91-1FF3-D342-99F0-52EAABAB82F3}"/>
              </a:ext>
            </a:extLst>
          </p:cNvPr>
          <p:cNvSpPr/>
          <p:nvPr/>
        </p:nvSpPr>
        <p:spPr>
          <a:xfrm>
            <a:off x="11597047" y="6354680"/>
            <a:ext cx="32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9</a:t>
            </a:r>
            <a:endParaRPr lang="en-US" dirty="0">
              <a:solidFill>
                <a:srgbClr val="350F1B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E9843B-C500-3E48-B884-8BA237C55635}"/>
              </a:ext>
            </a:extLst>
          </p:cNvPr>
          <p:cNvSpPr/>
          <p:nvPr/>
        </p:nvSpPr>
        <p:spPr>
          <a:xfrm>
            <a:off x="4644071" y="4457343"/>
            <a:ext cx="3352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Considers R &gt;= 1</a:t>
            </a:r>
          </a:p>
          <a:p>
            <a:endParaRPr lang="en-US" b="1" dirty="0">
              <a:solidFill>
                <a:srgbClr val="350F1B"/>
              </a:solidFill>
              <a:latin typeface="Britannic Bold" panose="020B0903060703020204" pitchFamily="34" charset="77"/>
              <a:cs typeface="Angsana New" panose="02020603050405020304" pitchFamily="18" charset="-34"/>
            </a:endParaRPr>
          </a:p>
          <a:p>
            <a:r>
              <a:rPr lang="en-US" b="1" dirty="0">
                <a:solidFill>
                  <a:srgbClr val="FF0000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Disadvantage: </a:t>
            </a:r>
          </a:p>
          <a:p>
            <a:r>
              <a:rPr lang="en-US" b="1" dirty="0">
                <a:solidFill>
                  <a:srgbClr val="350F1B"/>
                </a:solidFill>
                <a:latin typeface="Britannic Bold" panose="020B0903060703020204" pitchFamily="34" charset="77"/>
                <a:cs typeface="Angsana New" panose="02020603050405020304" pitchFamily="18" charset="-34"/>
              </a:rPr>
              <a:t>Does not consider Decay, user-defined R, single-omics</a:t>
            </a:r>
          </a:p>
        </p:txBody>
      </p:sp>
    </p:spTree>
    <p:extLst>
      <p:ext uri="{BB962C8B-B14F-4D97-AF65-F5344CB8AC3E}">
        <p14:creationId xmlns:p14="http://schemas.microsoft.com/office/powerpoint/2010/main" val="330236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2124</Words>
  <Application>Microsoft Macintosh PowerPoint</Application>
  <PresentationFormat>Widescreen</PresentationFormat>
  <Paragraphs>295</Paragraphs>
  <Slides>38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Britannic Bold</vt:lpstr>
      <vt:lpstr>Calibri</vt:lpstr>
      <vt:lpstr>Calibri Light</vt:lpstr>
      <vt:lpstr>Cambria Math</vt:lpstr>
      <vt:lpstr>Impact</vt:lpstr>
      <vt:lpstr>Open Sans</vt:lpstr>
      <vt:lpstr>Office Theme</vt:lpstr>
      <vt:lpstr>Multi-Omics Enrichment Analysis Protocol</vt:lpstr>
      <vt:lpstr>Table of Contents</vt:lpstr>
      <vt:lpstr>BACKGROUND</vt:lpstr>
      <vt:lpstr>PowerPoint Presentation</vt:lpstr>
      <vt:lpstr>LEAN</vt:lpstr>
      <vt:lpstr>PowerPoint Presentation</vt:lpstr>
      <vt:lpstr>PathFindR</vt:lpstr>
      <vt:lpstr>PowerPoint Presentation</vt:lpstr>
      <vt:lpstr>PowerPoint Presentation</vt:lpstr>
      <vt:lpstr>GeneSurrounder</vt:lpstr>
      <vt:lpstr>PowerPoint Presentation</vt:lpstr>
      <vt:lpstr>PowerPoint Presentation</vt:lpstr>
      <vt:lpstr>DMFIND</vt:lpstr>
      <vt:lpstr>PowerPoint Presentation</vt:lpstr>
      <vt:lpstr>mND</vt:lpstr>
      <vt:lpstr>Fig. 1. Flowchart of the analysis pipeline with mND. (1) Network-diffusion is applied to the original dataset, ...</vt:lpstr>
      <vt:lpstr>PowerPoint Presentation</vt:lpstr>
      <vt:lpstr>Protocol</vt:lpstr>
      <vt:lpstr>PowerPoint Presentation</vt:lpstr>
      <vt:lpstr>PowerPoint Presentation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Enrichment Analysis</dc:title>
  <dc:creator>Ghadi El Hasbani</dc:creator>
  <cp:lastModifiedBy>Ghadi El Hasbani</cp:lastModifiedBy>
  <cp:revision>225</cp:revision>
  <dcterms:created xsi:type="dcterms:W3CDTF">2022-04-02T07:06:53Z</dcterms:created>
  <dcterms:modified xsi:type="dcterms:W3CDTF">2022-04-26T22:48:11Z</dcterms:modified>
</cp:coreProperties>
</file>

<file path=docProps/thumbnail.jpeg>
</file>